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omments/comment1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5" r:id="rId8"/>
    <p:sldId id="262" r:id="rId9"/>
    <p:sldId id="263" r:id="rId10"/>
    <p:sldId id="264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Наталья Романова" initials="НР" lastIdx="1" clrIdx="0">
    <p:extLst>
      <p:ext uri="{19B8F6BF-5375-455C-9EA6-DF929625EA0E}">
        <p15:presenceInfo xmlns:p15="http://schemas.microsoft.com/office/powerpoint/2012/main" userId="f71291801fcb1688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6404" autoAdjust="0"/>
  </p:normalViewPr>
  <p:slideViewPr>
    <p:cSldViewPr snapToGrid="0">
      <p:cViewPr varScale="1">
        <p:scale>
          <a:sx n="90" d="100"/>
          <a:sy n="90" d="100"/>
        </p:scale>
        <p:origin x="13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3-05-24T18:39:24.246" idx="1">
    <p:pos x="6436" y="1496"/>
    <p:text>вот это я что-то не очень поняла</p:text>
    <p:extLst>
      <p:ext uri="{C676402C-5697-4E1C-873F-D02D1690AC5C}">
        <p15:threadingInfo xmlns:p15="http://schemas.microsoft.com/office/powerpoint/2012/main" timeZoneBias="-180"/>
      </p:ext>
    </p:extLst>
  </p:cm>
</p:cmLst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361B24-7FF0-483E-8C4C-5EAA8254A008}" type="datetimeFigureOut">
              <a:rPr lang="ru-RU" smtClean="0"/>
              <a:t>ср 27.12.23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979A85-EED7-4720-9BC4-70F56A9BF3B1}" type="slidenum">
              <a:rPr lang="ru-RU" smtClean="0"/>
              <a:t>‹#›</a:t>
            </a:fld>
            <a:endParaRPr lang="ru-RU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988023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361B24-7FF0-483E-8C4C-5EAA8254A008}" type="datetimeFigureOut">
              <a:rPr lang="ru-RU" smtClean="0"/>
              <a:t>ср 27.12.23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979A85-EED7-4720-9BC4-70F56A9BF3B1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002466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361B24-7FF0-483E-8C4C-5EAA8254A008}" type="datetimeFigureOut">
              <a:rPr lang="ru-RU" smtClean="0"/>
              <a:t>ср 27.12.23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979A85-EED7-4720-9BC4-70F56A9BF3B1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754708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361B24-7FF0-483E-8C4C-5EAA8254A008}" type="datetimeFigureOut">
              <a:rPr lang="ru-RU" smtClean="0"/>
              <a:t>ср 27.12.23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979A85-EED7-4720-9BC4-70F56A9BF3B1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066237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361B24-7FF0-483E-8C4C-5EAA8254A008}" type="datetimeFigureOut">
              <a:rPr lang="ru-RU" smtClean="0"/>
              <a:t>ср 27.12.23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979A85-EED7-4720-9BC4-70F56A9BF3B1}" type="slidenum">
              <a:rPr lang="ru-RU" smtClean="0"/>
              <a:t>‹#›</a:t>
            </a:fld>
            <a:endParaRPr lang="ru-RU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877434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361B24-7FF0-483E-8C4C-5EAA8254A008}" type="datetimeFigureOut">
              <a:rPr lang="ru-RU" smtClean="0"/>
              <a:t>ср 27.12.23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979A85-EED7-4720-9BC4-70F56A9BF3B1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831479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361B24-7FF0-483E-8C4C-5EAA8254A008}" type="datetimeFigureOut">
              <a:rPr lang="ru-RU" smtClean="0"/>
              <a:t>ср 27.12.23</a:t>
            </a:fld>
            <a:endParaRPr lang="ru-RU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979A85-EED7-4720-9BC4-70F56A9BF3B1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99945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361B24-7FF0-483E-8C4C-5EAA8254A008}" type="datetimeFigureOut">
              <a:rPr lang="ru-RU" smtClean="0"/>
              <a:t>ср 27.12.23</a:t>
            </a:fld>
            <a:endParaRPr lang="ru-R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979A85-EED7-4720-9BC4-70F56A9BF3B1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853249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361B24-7FF0-483E-8C4C-5EAA8254A008}" type="datetimeFigureOut">
              <a:rPr lang="ru-RU" smtClean="0"/>
              <a:t>ср 27.12.23</a:t>
            </a:fld>
            <a:endParaRPr lang="ru-RU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979A85-EED7-4720-9BC4-70F56A9BF3B1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204577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86361B24-7FF0-483E-8C4C-5EAA8254A008}" type="datetimeFigureOut">
              <a:rPr lang="ru-RU" smtClean="0"/>
              <a:t>ср 27.12.23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5E979A85-EED7-4720-9BC4-70F56A9BF3B1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798523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dirty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361B24-7FF0-483E-8C4C-5EAA8254A008}" type="datetimeFigureOut">
              <a:rPr lang="ru-RU" smtClean="0"/>
              <a:t>ср 27.12.23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979A85-EED7-4720-9BC4-70F56A9BF3B1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254052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86361B24-7FF0-483E-8C4C-5EAA8254A008}" type="datetimeFigureOut">
              <a:rPr lang="ru-RU" smtClean="0"/>
              <a:t>ср 27.12.23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5E979A85-EED7-4720-9BC4-70F56A9BF3B1}" type="slidenum">
              <a:rPr lang="ru-RU" smtClean="0"/>
              <a:t>‹#›</a:t>
            </a:fld>
            <a:endParaRPr lang="ru-RU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330733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omments" Target="../comments/comment1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sz="6000" dirty="0"/>
              <a:t>Образовательная программа дошкольного образования </a:t>
            </a:r>
            <a:br>
              <a:rPr lang="ru-RU" sz="6000" dirty="0"/>
            </a:br>
            <a:r>
              <a:rPr lang="ru-RU" sz="2200" b="1" dirty="0">
                <a:solidFill>
                  <a:schemeClr val="tx1"/>
                </a:solidFill>
              </a:rPr>
              <a:t>муниципального автономного дошкольного образовательного учреждения </a:t>
            </a:r>
            <a:br>
              <a:rPr lang="ru-RU" sz="2200" b="1" dirty="0">
                <a:solidFill>
                  <a:schemeClr val="tx1"/>
                </a:solidFill>
              </a:rPr>
            </a:br>
            <a:r>
              <a:rPr lang="ru-RU" sz="2200" b="1" dirty="0">
                <a:solidFill>
                  <a:schemeClr val="tx1"/>
                </a:solidFill>
              </a:rPr>
              <a:t>«Центр развития ребенка - детский сад № 397» Ново-Савиновского района </a:t>
            </a:r>
            <a:r>
              <a:rPr lang="ru-RU" sz="2200" b="1" dirty="0" err="1">
                <a:solidFill>
                  <a:schemeClr val="tx1"/>
                </a:solidFill>
              </a:rPr>
              <a:t>г.Казани</a:t>
            </a:r>
            <a:endParaRPr lang="ru-RU" sz="60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/>
              <a:t>Краткая презентация 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FBE8F4A-4954-4925-B9AC-88811A6175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7942"/>
            <a:ext cx="2020186" cy="2020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653830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400" dirty="0"/>
              <a:t>Основные практические формы взаимодействия с семьей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80311" y="1915038"/>
            <a:ext cx="2477193" cy="764462"/>
          </a:xfrm>
          <a:ln>
            <a:solidFill>
              <a:schemeClr val="accent1"/>
            </a:solidFill>
          </a:ln>
        </p:spPr>
        <p:txBody>
          <a:bodyPr anchor="ctr">
            <a:noAutofit/>
          </a:bodyPr>
          <a:lstStyle/>
          <a:p>
            <a:pPr algn="ctr"/>
            <a:r>
              <a:rPr lang="ru-RU" sz="2400" dirty="0"/>
              <a:t>Этапы</a:t>
            </a:r>
          </a:p>
        </p:txBody>
      </p:sp>
      <p:sp>
        <p:nvSpPr>
          <p:cNvPr id="5" name="Стрелка вниз 4"/>
          <p:cNvSpPr/>
          <p:nvPr/>
        </p:nvSpPr>
        <p:spPr>
          <a:xfrm rot="4185375">
            <a:off x="3769416" y="1764783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Объект 2"/>
          <p:cNvSpPr>
            <a:spLocks noGrp="1"/>
          </p:cNvSpPr>
          <p:nvPr>
            <p:ph sz="half" idx="1"/>
          </p:nvPr>
        </p:nvSpPr>
        <p:spPr>
          <a:xfrm>
            <a:off x="1255222" y="1995981"/>
            <a:ext cx="2187931" cy="764462"/>
          </a:xfrm>
          <a:ln>
            <a:solidFill>
              <a:schemeClr val="accent1"/>
            </a:solidFill>
          </a:ln>
        </p:spPr>
        <p:txBody>
          <a:bodyPr>
            <a:noAutofit/>
          </a:bodyPr>
          <a:lstStyle/>
          <a:p>
            <a:pPr algn="ctr"/>
            <a:r>
              <a:rPr lang="ru-RU" sz="2400" dirty="0"/>
              <a:t>Знакомство с семьей</a:t>
            </a:r>
          </a:p>
          <a:p>
            <a:pPr algn="ctr"/>
            <a:endParaRPr lang="ru-RU" sz="2400" dirty="0"/>
          </a:p>
        </p:txBody>
      </p:sp>
      <p:sp>
        <p:nvSpPr>
          <p:cNvPr id="7" name="Стрелка вниз 6"/>
          <p:cNvSpPr/>
          <p:nvPr/>
        </p:nvSpPr>
        <p:spPr>
          <a:xfrm rot="1832813">
            <a:off x="4145325" y="2825872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бъект 2"/>
          <p:cNvSpPr>
            <a:spLocks noGrp="1"/>
          </p:cNvSpPr>
          <p:nvPr>
            <p:ph sz="half" idx="1"/>
          </p:nvPr>
        </p:nvSpPr>
        <p:spPr>
          <a:xfrm>
            <a:off x="3315966" y="3950654"/>
            <a:ext cx="2477193" cy="1421167"/>
          </a:xfrm>
          <a:ln>
            <a:solidFill>
              <a:schemeClr val="accent1"/>
            </a:solidFill>
          </a:ln>
        </p:spPr>
        <p:txBody>
          <a:bodyPr anchor="ctr">
            <a:noAutofit/>
          </a:bodyPr>
          <a:lstStyle/>
          <a:p>
            <a:r>
              <a:rPr lang="ru-RU" sz="2400" dirty="0"/>
              <a:t>Информирование родителей о ходе образовательной деятельности</a:t>
            </a:r>
          </a:p>
        </p:txBody>
      </p:sp>
      <p:sp>
        <p:nvSpPr>
          <p:cNvPr id="9" name="Стрелка вниз 8"/>
          <p:cNvSpPr/>
          <p:nvPr/>
        </p:nvSpPr>
        <p:spPr>
          <a:xfrm rot="17528944">
            <a:off x="7385399" y="1764783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бъект 2"/>
          <p:cNvSpPr>
            <a:spLocks noGrp="1"/>
          </p:cNvSpPr>
          <p:nvPr>
            <p:ph sz="half" idx="1"/>
          </p:nvPr>
        </p:nvSpPr>
        <p:spPr>
          <a:xfrm>
            <a:off x="8197926" y="1995981"/>
            <a:ext cx="2562817" cy="764462"/>
          </a:xfrm>
          <a:ln>
            <a:solidFill>
              <a:schemeClr val="accent1"/>
            </a:solidFill>
          </a:ln>
        </p:spPr>
        <p:txBody>
          <a:bodyPr anchor="ctr">
            <a:noAutofit/>
          </a:bodyPr>
          <a:lstStyle/>
          <a:p>
            <a:pPr algn="ctr"/>
            <a:r>
              <a:rPr lang="ru-RU" sz="2400"/>
              <a:t>Просвещение </a:t>
            </a:r>
            <a:r>
              <a:rPr lang="ru-RU" sz="2400" dirty="0"/>
              <a:t>родителей</a:t>
            </a:r>
          </a:p>
        </p:txBody>
      </p:sp>
      <p:sp>
        <p:nvSpPr>
          <p:cNvPr id="11" name="Стрелка вниз 10"/>
          <p:cNvSpPr/>
          <p:nvPr/>
        </p:nvSpPr>
        <p:spPr>
          <a:xfrm rot="18918321">
            <a:off x="7039038" y="2799593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Объект 2"/>
          <p:cNvSpPr>
            <a:spLocks noGrp="1"/>
          </p:cNvSpPr>
          <p:nvPr>
            <p:ph sz="half" idx="1"/>
          </p:nvPr>
        </p:nvSpPr>
        <p:spPr>
          <a:xfrm>
            <a:off x="6389118" y="3950654"/>
            <a:ext cx="2477193" cy="1421167"/>
          </a:xfrm>
          <a:ln>
            <a:solidFill>
              <a:schemeClr val="accent1"/>
            </a:solidFill>
          </a:ln>
        </p:spPr>
        <p:txBody>
          <a:bodyPr anchor="ctr">
            <a:noAutofit/>
          </a:bodyPr>
          <a:lstStyle/>
          <a:p>
            <a:r>
              <a:rPr lang="ru-RU" sz="2400" dirty="0"/>
              <a:t>Совместная деятельность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52A81B2-530D-4B5A-A1A5-BCFCBAC306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95036" y="4512210"/>
            <a:ext cx="1731414" cy="17192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5978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idx="4294967295"/>
          </p:nvPr>
        </p:nvSpPr>
        <p:spPr>
          <a:xfrm>
            <a:off x="1328155" y="2395081"/>
            <a:ext cx="4413737" cy="1196547"/>
          </a:xfrm>
          <a:ln>
            <a:solidFill>
              <a:schemeClr val="accent1"/>
            </a:solidFill>
          </a:ln>
        </p:spPr>
        <p:txBody>
          <a:bodyPr>
            <a:noAutofit/>
          </a:bodyPr>
          <a:lstStyle/>
          <a:p>
            <a:pPr algn="ctr"/>
            <a:r>
              <a:rPr lang="ru-RU" sz="2400" dirty="0">
                <a:solidFill>
                  <a:schemeClr val="accent1"/>
                </a:solidFill>
              </a:rPr>
              <a:t>Федеральный государственный образовательный стандарт дошкольного образования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half" idx="4294967295"/>
          </p:nvPr>
        </p:nvSpPr>
        <p:spPr>
          <a:xfrm>
            <a:off x="1328156" y="3960155"/>
            <a:ext cx="4413736" cy="1318699"/>
          </a:xfrm>
        </p:spPr>
        <p:txBody>
          <a:bodyPr/>
          <a:lstStyle/>
          <a:p>
            <a:pPr algn="ctr"/>
            <a:r>
              <a:rPr lang="ru-RU" sz="2400" dirty="0"/>
              <a:t>утвержден приказом Минобрнауки России</a:t>
            </a:r>
            <a:br>
              <a:rPr lang="ru-RU" sz="2400" dirty="0"/>
            </a:br>
            <a:r>
              <a:rPr lang="ru-RU" sz="2400" dirty="0"/>
              <a:t>от 17.10.2013 № 1155</a:t>
            </a:r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4294967295"/>
          </p:nvPr>
        </p:nvSpPr>
        <p:spPr>
          <a:xfrm>
            <a:off x="6376397" y="2395081"/>
            <a:ext cx="4413737" cy="1178859"/>
          </a:xfrm>
          <a:ln>
            <a:solidFill>
              <a:schemeClr val="accent1"/>
            </a:solidFill>
          </a:ln>
        </p:spPr>
        <p:txBody>
          <a:bodyPr>
            <a:noAutofit/>
          </a:bodyPr>
          <a:lstStyle/>
          <a:p>
            <a:pPr algn="ctr"/>
            <a:r>
              <a:rPr lang="ru-RU" sz="2400" dirty="0">
                <a:solidFill>
                  <a:schemeClr val="accent1"/>
                </a:solidFill>
              </a:rPr>
              <a:t>Федеральная образовательная программа дошкольного образования </a:t>
            </a:r>
          </a:p>
        </p:txBody>
      </p:sp>
      <p:sp>
        <p:nvSpPr>
          <p:cNvPr id="8" name="Стрелка вниз 7"/>
          <p:cNvSpPr/>
          <p:nvPr/>
        </p:nvSpPr>
        <p:spPr>
          <a:xfrm rot="3042639">
            <a:off x="3272829" y="1314625"/>
            <a:ext cx="484632" cy="8928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9" name="Стрелка вниз 8"/>
          <p:cNvSpPr/>
          <p:nvPr/>
        </p:nvSpPr>
        <p:spPr>
          <a:xfrm rot="18679439">
            <a:off x="8081640" y="1295444"/>
            <a:ext cx="484632" cy="89428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0" name="Объект 4"/>
          <p:cNvSpPr txBox="1">
            <a:spLocks/>
          </p:cNvSpPr>
          <p:nvPr/>
        </p:nvSpPr>
        <p:spPr>
          <a:xfrm>
            <a:off x="6361933" y="3942467"/>
            <a:ext cx="4328094" cy="1318699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400" dirty="0"/>
              <a:t>утверждена приказом Минпросвещения России</a:t>
            </a:r>
            <a:br>
              <a:rPr lang="ru-RU" sz="2400" dirty="0"/>
            </a:br>
            <a:r>
              <a:rPr lang="ru-RU" sz="2400" dirty="0"/>
              <a:t>от 25.11.2022 № 1028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01A6E14-7C94-BFA7-9762-00BBD32D4C0B}"/>
              </a:ext>
            </a:extLst>
          </p:cNvPr>
          <p:cNvSpPr txBox="1"/>
          <p:nvPr/>
        </p:nvSpPr>
        <p:spPr>
          <a:xfrm>
            <a:off x="910712" y="650475"/>
            <a:ext cx="1063855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4000" dirty="0"/>
              <a:t>ОП ДО разработана на основе двух документов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58351D06-2AD8-4641-B027-3CF11B89C8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13581" y="4562928"/>
            <a:ext cx="1724901" cy="17249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82519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98978" y="286603"/>
            <a:ext cx="9626715" cy="1450757"/>
          </a:xfrm>
        </p:spPr>
        <p:txBody>
          <a:bodyPr>
            <a:normAutofit/>
          </a:bodyPr>
          <a:lstStyle/>
          <a:p>
            <a:r>
              <a:rPr lang="ru-RU" sz="4400" dirty="0"/>
              <a:t>Организация режима пребывания детей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97280" y="1845733"/>
            <a:ext cx="10058400" cy="3274907"/>
          </a:xfrm>
        </p:spPr>
        <p:txBody>
          <a:bodyPr>
            <a:normAutofit/>
          </a:bodyPr>
          <a:lstStyle/>
          <a:p>
            <a:r>
              <a:rPr lang="ru-RU" sz="3000" dirty="0"/>
              <a:t>Режим работы: 10,5-часовое пребывание воспитанников при 5-ти дневной рабочей неделе.</a:t>
            </a:r>
          </a:p>
          <a:p>
            <a:pPr fontAlgn="t"/>
            <a:r>
              <a:rPr lang="ru-RU" sz="3000" dirty="0"/>
              <a:t>Работа по реализации ОП ДО проводится в течение года и делится на два периода:</a:t>
            </a:r>
            <a:br>
              <a:rPr lang="ru-RU" sz="3000" dirty="0"/>
            </a:br>
            <a:r>
              <a:rPr lang="ru-RU" sz="3000" dirty="0"/>
              <a:t>- первый период (с 1 сентября по 31 мая);</a:t>
            </a:r>
            <a:br>
              <a:rPr lang="ru-RU" sz="3000" dirty="0"/>
            </a:br>
            <a:r>
              <a:rPr lang="ru-RU" sz="3000" dirty="0"/>
              <a:t>- второй период (с 1 июня по 31 августа)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01F52D7-F69E-491E-BBAB-B13B9D1425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661" y="126512"/>
            <a:ext cx="1725318" cy="17192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09091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ОП ДО включает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642821" y="2847859"/>
            <a:ext cx="3618214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sz="2800" dirty="0"/>
              <a:t>Три основных раздела</a:t>
            </a:r>
          </a:p>
        </p:txBody>
      </p:sp>
      <p:sp>
        <p:nvSpPr>
          <p:cNvPr id="8" name="Стрелка вправо 7"/>
          <p:cNvSpPr/>
          <p:nvPr/>
        </p:nvSpPr>
        <p:spPr>
          <a:xfrm rot="10800000">
            <a:off x="6343419" y="2886447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 dirty="0"/>
          </a:p>
        </p:txBody>
      </p:sp>
      <p:sp>
        <p:nvSpPr>
          <p:cNvPr id="13" name="TextBox 12"/>
          <p:cNvSpPr txBox="1"/>
          <p:nvPr/>
        </p:nvSpPr>
        <p:spPr>
          <a:xfrm>
            <a:off x="1202635" y="4520167"/>
            <a:ext cx="10058400" cy="138499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lang="ru-RU" sz="2800" dirty="0"/>
              <a:t>Все разделы ОП ДО включают обязательную часть и часть, формируемую участниками образовательных отношений, которые дополняют друг друга.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3F049E5-D999-413A-AE8D-196EF42AB601}"/>
              </a:ext>
            </a:extLst>
          </p:cNvPr>
          <p:cNvSpPr txBox="1"/>
          <p:nvPr/>
        </p:nvSpPr>
        <p:spPr>
          <a:xfrm>
            <a:off x="1097280" y="2096038"/>
            <a:ext cx="4337335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t">
              <a:lnSpc>
                <a:spcPct val="150000"/>
              </a:lnSpc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ru-RU" sz="2800" dirty="0"/>
              <a:t>Целевой раздел</a:t>
            </a:r>
          </a:p>
          <a:p>
            <a:pPr fontAlgn="t">
              <a:lnSpc>
                <a:spcPct val="150000"/>
              </a:lnSpc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ru-RU" sz="2800" dirty="0"/>
              <a:t>Содержательный раздел </a:t>
            </a:r>
          </a:p>
          <a:p>
            <a:pPr fontAlgn="t">
              <a:lnSpc>
                <a:spcPct val="150000"/>
              </a:lnSpc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ru-RU" sz="2800" dirty="0"/>
              <a:t>Организационный раздел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3A7045D-ABBC-44EC-89B9-D10DF94580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34950" y="152370"/>
            <a:ext cx="1725318" cy="17192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27018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98978" y="286603"/>
            <a:ext cx="9256701" cy="1450757"/>
          </a:xfrm>
        </p:spPr>
        <p:txBody>
          <a:bodyPr/>
          <a:lstStyle/>
          <a:p>
            <a:r>
              <a:rPr lang="ru-RU" sz="4400" dirty="0"/>
              <a:t>Возрастные</a:t>
            </a:r>
            <a:r>
              <a:rPr lang="ru-RU" dirty="0"/>
              <a:t> и иные категории детей, на которых ориентирована ОП ДО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1097280" y="1963971"/>
            <a:ext cx="8364772" cy="528762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lang="ru-RU" sz="2800" dirty="0">
                <a:solidFill>
                  <a:schemeClr val="tx1"/>
                </a:solidFill>
              </a:rPr>
              <a:t>В ДОО функционируют 15 возрастных групп, 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ru-RU" sz="2800" dirty="0">
                <a:solidFill>
                  <a:schemeClr val="tx1"/>
                </a:solidFill>
              </a:rPr>
              <a:t>из них 9 общеразвивающих:</a:t>
            </a:r>
            <a:endParaRPr lang="ru-RU" sz="2800" dirty="0"/>
          </a:p>
        </p:txBody>
      </p:sp>
      <p:graphicFrame>
        <p:nvGraphicFramePr>
          <p:cNvPr id="3" name="Таблица 4">
            <a:extLst>
              <a:ext uri="{FF2B5EF4-FFF2-40B4-BE49-F238E27FC236}">
                <a16:creationId xmlns:a16="http://schemas.microsoft.com/office/drawing/2014/main" id="{E0380F52-9D2B-807B-83C4-C4DC9E29A75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03683791"/>
              </p:ext>
            </p:extLst>
          </p:nvPr>
        </p:nvGraphicFramePr>
        <p:xfrm>
          <a:off x="1187173" y="2683565"/>
          <a:ext cx="10163316" cy="321197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93886">
                  <a:extLst>
                    <a:ext uri="{9D8B030D-6E8A-4147-A177-3AD203B41FA5}">
                      <a16:colId xmlns:a16="http://schemas.microsoft.com/office/drawing/2014/main" val="2214394451"/>
                    </a:ext>
                  </a:extLst>
                </a:gridCol>
                <a:gridCol w="1693886">
                  <a:extLst>
                    <a:ext uri="{9D8B030D-6E8A-4147-A177-3AD203B41FA5}">
                      <a16:colId xmlns:a16="http://schemas.microsoft.com/office/drawing/2014/main" val="3617615959"/>
                    </a:ext>
                  </a:extLst>
                </a:gridCol>
                <a:gridCol w="1693886">
                  <a:extLst>
                    <a:ext uri="{9D8B030D-6E8A-4147-A177-3AD203B41FA5}">
                      <a16:colId xmlns:a16="http://schemas.microsoft.com/office/drawing/2014/main" val="3327396641"/>
                    </a:ext>
                  </a:extLst>
                </a:gridCol>
                <a:gridCol w="1693886">
                  <a:extLst>
                    <a:ext uri="{9D8B030D-6E8A-4147-A177-3AD203B41FA5}">
                      <a16:colId xmlns:a16="http://schemas.microsoft.com/office/drawing/2014/main" val="2531132373"/>
                    </a:ext>
                  </a:extLst>
                </a:gridCol>
                <a:gridCol w="1693886">
                  <a:extLst>
                    <a:ext uri="{9D8B030D-6E8A-4147-A177-3AD203B41FA5}">
                      <a16:colId xmlns:a16="http://schemas.microsoft.com/office/drawing/2014/main" val="195517292"/>
                    </a:ext>
                  </a:extLst>
                </a:gridCol>
                <a:gridCol w="1693886">
                  <a:extLst>
                    <a:ext uri="{9D8B030D-6E8A-4147-A177-3AD203B41FA5}">
                      <a16:colId xmlns:a16="http://schemas.microsoft.com/office/drawing/2014/main" val="576856533"/>
                    </a:ext>
                  </a:extLst>
                </a:gridCol>
              </a:tblGrid>
              <a:tr h="1516241">
                <a:tc>
                  <a:txBody>
                    <a:bodyPr/>
                    <a:lstStyle/>
                    <a:p>
                      <a:pPr algn="l" fontAlgn="t"/>
                      <a:r>
                        <a:rPr lang="ru-RU" sz="2400" b="1" dirty="0">
                          <a:effectLst/>
                        </a:rPr>
                        <a:t>Возрастная категория группы</a:t>
                      </a:r>
                      <a:endParaRPr lang="ru-RU" sz="2400" dirty="0">
                        <a:effectLst/>
                      </a:endParaRPr>
                    </a:p>
                  </a:txBody>
                  <a:tcPr marL="44897" marR="44897" marT="22449" marB="22449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2400" b="1" dirty="0">
                          <a:effectLst/>
                        </a:rPr>
                        <a:t>Группа раннего возраста </a:t>
                      </a:r>
                    </a:p>
                    <a:p>
                      <a:pPr algn="l" fontAlgn="t"/>
                      <a:r>
                        <a:rPr lang="ru-RU" sz="2400" b="1" dirty="0">
                          <a:effectLst/>
                        </a:rPr>
                        <a:t>(1–2, 2-3 года)</a:t>
                      </a:r>
                      <a:endParaRPr lang="ru-RU" sz="2400" dirty="0">
                        <a:effectLst/>
                      </a:endParaRPr>
                    </a:p>
                  </a:txBody>
                  <a:tcPr marL="44897" marR="44897" marT="22449" marB="22449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2400" b="1" dirty="0">
                          <a:effectLst/>
                        </a:rPr>
                        <a:t>Группа младшего возраста </a:t>
                      </a:r>
                    </a:p>
                    <a:p>
                      <a:pPr algn="l" fontAlgn="t"/>
                      <a:r>
                        <a:rPr lang="ru-RU" sz="2400" b="1" dirty="0">
                          <a:effectLst/>
                        </a:rPr>
                        <a:t>(3–4 года)</a:t>
                      </a:r>
                      <a:endParaRPr lang="ru-RU" sz="2400" dirty="0">
                        <a:effectLst/>
                      </a:endParaRPr>
                    </a:p>
                  </a:txBody>
                  <a:tcPr marL="44897" marR="44897" marT="22449" marB="22449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2400" b="1" dirty="0">
                          <a:effectLst/>
                        </a:rPr>
                        <a:t>Группа среднего возраста (4–5 лет)</a:t>
                      </a:r>
                      <a:endParaRPr lang="ru-RU" sz="2400" dirty="0">
                        <a:effectLst/>
                      </a:endParaRPr>
                    </a:p>
                  </a:txBody>
                  <a:tcPr marL="44897" marR="44897" marT="22449" marB="22449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2400" b="1" dirty="0">
                          <a:effectLst/>
                        </a:rPr>
                        <a:t>Группа старшего возраста </a:t>
                      </a:r>
                    </a:p>
                    <a:p>
                      <a:pPr algn="l" fontAlgn="t"/>
                      <a:r>
                        <a:rPr lang="ru-RU" sz="2400" b="1" dirty="0">
                          <a:effectLst/>
                        </a:rPr>
                        <a:t>(5–6 лет)</a:t>
                      </a:r>
                      <a:endParaRPr lang="ru-RU" sz="2400" dirty="0">
                        <a:effectLst/>
                      </a:endParaRPr>
                    </a:p>
                  </a:txBody>
                  <a:tcPr marL="44897" marR="44897" marT="22449" marB="22449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2400" b="1" dirty="0">
                          <a:effectLst/>
                        </a:rPr>
                        <a:t>Группа разновозрастная</a:t>
                      </a:r>
                    </a:p>
                    <a:p>
                      <a:pPr algn="l" fontAlgn="t"/>
                      <a:r>
                        <a:rPr lang="ru-RU" sz="2400" b="1" dirty="0">
                          <a:effectLst/>
                        </a:rPr>
                        <a:t>(3–7 лет)</a:t>
                      </a:r>
                      <a:endParaRPr lang="ru-RU" sz="2400" dirty="0">
                        <a:effectLst/>
                      </a:endParaRPr>
                    </a:p>
                  </a:txBody>
                  <a:tcPr marL="44897" marR="44897" marT="22449" marB="22449"/>
                </a:tc>
                <a:extLst>
                  <a:ext uri="{0D108BD9-81ED-4DB2-BD59-A6C34878D82A}">
                    <a16:rowId xmlns:a16="http://schemas.microsoft.com/office/drawing/2014/main" val="4030100499"/>
                  </a:ext>
                </a:extLst>
              </a:tr>
              <a:tr h="1338278">
                <a:tc>
                  <a:txBody>
                    <a:bodyPr/>
                    <a:lstStyle/>
                    <a:p>
                      <a:pPr algn="l" fontAlgn="t"/>
                      <a:r>
                        <a:rPr lang="ru-RU" sz="2400" dirty="0">
                          <a:effectLst/>
                        </a:rPr>
                        <a:t>Количество возрастных групп</a:t>
                      </a:r>
                    </a:p>
                  </a:txBody>
                  <a:tcPr marL="44897" marR="44897" marT="22449" marB="22449"/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250000"/>
                        </a:lnSpc>
                      </a:pPr>
                      <a:r>
                        <a:rPr lang="ru-RU" sz="2400" dirty="0">
                          <a:effectLst/>
                        </a:rPr>
                        <a:t>2</a:t>
                      </a:r>
                    </a:p>
                  </a:txBody>
                  <a:tcPr marL="44897" marR="44897" marT="22449" marB="22449"/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250000"/>
                        </a:lnSpc>
                      </a:pPr>
                      <a:r>
                        <a:rPr lang="ru-RU" sz="2400" dirty="0">
                          <a:effectLst/>
                        </a:rPr>
                        <a:t>3</a:t>
                      </a:r>
                    </a:p>
                  </a:txBody>
                  <a:tcPr marL="44897" marR="44897" marT="22449" marB="22449"/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250000"/>
                        </a:lnSpc>
                      </a:pPr>
                      <a:r>
                        <a:rPr lang="ru-RU" sz="2400" dirty="0">
                          <a:effectLst/>
                        </a:rPr>
                        <a:t>1</a:t>
                      </a:r>
                    </a:p>
                  </a:txBody>
                  <a:tcPr marL="44897" marR="44897" marT="22449" marB="22449"/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250000"/>
                        </a:lnSpc>
                      </a:pPr>
                      <a:r>
                        <a:rPr lang="ru-RU" sz="2400" dirty="0">
                          <a:effectLst/>
                        </a:rPr>
                        <a:t>1</a:t>
                      </a:r>
                    </a:p>
                  </a:txBody>
                  <a:tcPr marL="44897" marR="44897" marT="22449" marB="22449"/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250000"/>
                        </a:lnSpc>
                      </a:pPr>
                      <a:r>
                        <a:rPr lang="ru-RU" sz="2400" dirty="0">
                          <a:effectLst/>
                        </a:rPr>
                        <a:t>2</a:t>
                      </a:r>
                    </a:p>
                  </a:txBody>
                  <a:tcPr marL="44897" marR="44897" marT="22449" marB="22449"/>
                </a:tc>
                <a:extLst>
                  <a:ext uri="{0D108BD9-81ED-4DB2-BD59-A6C34878D82A}">
                    <a16:rowId xmlns:a16="http://schemas.microsoft.com/office/drawing/2014/main" val="4189465562"/>
                  </a:ext>
                </a:extLst>
              </a:tr>
            </a:tbl>
          </a:graphicData>
        </a:graphic>
      </p:graphicFrame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6637B55-E30E-496A-98FA-E8519891B4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661" y="18139"/>
            <a:ext cx="1725318" cy="17192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40892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400" dirty="0"/>
              <a:t>Соотношение частей ОП ДО 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1246908" y="1845735"/>
            <a:ext cx="4348821" cy="1670549"/>
          </a:xfrm>
        </p:spPr>
        <p:txBody>
          <a:bodyPr>
            <a:normAutofit/>
          </a:bodyPr>
          <a:lstStyle/>
          <a:p>
            <a:pPr algn="just"/>
            <a:r>
              <a:rPr lang="ru-RU" sz="2400" dirty="0"/>
              <a:t>Обязательная часть Программы разработана в соответствии с ФГОС ДО и оформлена в виде ссылок на ФОП ДО</a:t>
            </a:r>
          </a:p>
          <a:p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2404839"/>
          </a:xfrm>
        </p:spPr>
        <p:txBody>
          <a:bodyPr>
            <a:noAutofit/>
          </a:bodyPr>
          <a:lstStyle/>
          <a:p>
            <a:pPr algn="just"/>
            <a:r>
              <a:rPr lang="ru-RU" sz="2400" dirty="0"/>
              <a:t>Часть, формируемая участниками образовательных отношений, представлена региональной программой, которая отражает специфику национальных, социокультурных и региональных условий</a:t>
            </a:r>
          </a:p>
        </p:txBody>
      </p:sp>
      <p:sp>
        <p:nvSpPr>
          <p:cNvPr id="7" name="Стрелка вправо 6"/>
          <p:cNvSpPr/>
          <p:nvPr/>
        </p:nvSpPr>
        <p:spPr>
          <a:xfrm rot="16200000">
            <a:off x="1287226" y="3598164"/>
            <a:ext cx="648392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8" name="Объект 3"/>
          <p:cNvSpPr txBox="1">
            <a:spLocks/>
          </p:cNvSpPr>
          <p:nvPr/>
        </p:nvSpPr>
        <p:spPr>
          <a:xfrm>
            <a:off x="1629294" y="4463780"/>
            <a:ext cx="3815543" cy="872991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400" dirty="0"/>
              <a:t>Не менее 60% от общего объема программы</a:t>
            </a:r>
          </a:p>
          <a:p>
            <a:endParaRPr lang="ru-RU" dirty="0"/>
          </a:p>
        </p:txBody>
      </p:sp>
      <p:sp>
        <p:nvSpPr>
          <p:cNvPr id="9" name="Стрелка вправо 8"/>
          <p:cNvSpPr/>
          <p:nvPr/>
        </p:nvSpPr>
        <p:spPr>
          <a:xfrm rot="16200000">
            <a:off x="6510252" y="4464382"/>
            <a:ext cx="69549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0" name="Объект 3"/>
          <p:cNvSpPr txBox="1">
            <a:spLocks/>
          </p:cNvSpPr>
          <p:nvPr/>
        </p:nvSpPr>
        <p:spPr>
          <a:xfrm>
            <a:off x="6918960" y="5162821"/>
            <a:ext cx="3815543" cy="862723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400" dirty="0"/>
              <a:t>Не более 40 % от общего объема программы</a:t>
            </a:r>
          </a:p>
          <a:p>
            <a:endParaRPr lang="ru-RU" dirty="0"/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6DACC1CA-5E0B-4A06-91E9-248CFE2DD2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70284" y="126514"/>
            <a:ext cx="1725318" cy="17192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1417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400" dirty="0"/>
              <a:t>Взаимодействие педагогического коллектива с семьями воспитанников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097278" y="2097157"/>
            <a:ext cx="10432113" cy="3965713"/>
          </a:xfrm>
        </p:spPr>
        <p:txBody>
          <a:bodyPr>
            <a:normAutofit/>
          </a:bodyPr>
          <a:lstStyle/>
          <a:p>
            <a:pPr algn="just"/>
            <a:r>
              <a:rPr lang="ru-RU" sz="3000" b="1" dirty="0">
                <a:solidFill>
                  <a:schemeClr val="accent1"/>
                </a:solidFill>
              </a:rPr>
              <a:t>Основная цель</a:t>
            </a:r>
            <a:r>
              <a:rPr lang="ru-RU" sz="3000" dirty="0">
                <a:solidFill>
                  <a:schemeClr val="accent1"/>
                </a:solidFill>
              </a:rPr>
              <a:t> </a:t>
            </a:r>
            <a:r>
              <a:rPr lang="ru-RU" sz="3000" dirty="0"/>
              <a:t>взаимодействия педагогов с семьей –  обеспечить:</a:t>
            </a:r>
          </a:p>
          <a:p>
            <a:pPr lvl="1" algn="just">
              <a:buFont typeface="Wingdings" panose="05000000000000000000" pitchFamily="2" charset="2"/>
              <a:buChar char="§"/>
            </a:pPr>
            <a:r>
              <a:rPr lang="ru-RU" sz="2800" dirty="0"/>
              <a:t>психолого-педагогическую поддержку семьи и повышение компетентности родителей в вопросах образования, охраны и укрепления здоровья детей младенческого, раннего и дошкольного возрастов;</a:t>
            </a:r>
          </a:p>
          <a:p>
            <a:pPr lvl="1" algn="just">
              <a:buFont typeface="Wingdings" panose="05000000000000000000" pitchFamily="2" charset="2"/>
              <a:buChar char="§"/>
            </a:pPr>
            <a:r>
              <a:rPr lang="ru-RU" sz="2800" dirty="0"/>
              <a:t>единства подходов к воспитанию и обучению детей в условиях ДОО и семьи;</a:t>
            </a:r>
          </a:p>
          <a:p>
            <a:pPr lvl="1" algn="just">
              <a:buFont typeface="Wingdings" panose="05000000000000000000" pitchFamily="2" charset="2"/>
              <a:buChar char="§"/>
            </a:pPr>
            <a:r>
              <a:rPr lang="ru-RU" sz="2800" dirty="0"/>
              <a:t>повышение воспитательного потенциала семьи</a:t>
            </a:r>
          </a:p>
          <a:p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A4033E3-FA1B-4763-B256-6788712095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60586" y="18139"/>
            <a:ext cx="1731414" cy="17192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03394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400" dirty="0"/>
              <a:t>Взаимодействие педагогического коллектива с семьями воспитанников ДОО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1232452" y="1845733"/>
            <a:ext cx="9956479" cy="4405436"/>
          </a:xfrm>
        </p:spPr>
        <p:txBody>
          <a:bodyPr>
            <a:normAutofit/>
          </a:bodyPr>
          <a:lstStyle/>
          <a:p>
            <a:pPr algn="just"/>
            <a:r>
              <a:rPr lang="ru-RU" sz="2800" dirty="0"/>
              <a:t>В основу совместной деятельности семьи и дошкольного учреждения заложены следующие </a:t>
            </a:r>
            <a:r>
              <a:rPr lang="ru-RU" sz="2800" b="1" dirty="0">
                <a:solidFill>
                  <a:schemeClr val="accent1"/>
                </a:solidFill>
              </a:rPr>
              <a:t>принципы</a:t>
            </a:r>
            <a:r>
              <a:rPr lang="ru-RU" sz="2800" dirty="0"/>
              <a:t>:</a:t>
            </a:r>
          </a:p>
          <a:p>
            <a:pPr lvl="1" algn="just">
              <a:buFont typeface="Wingdings" panose="05000000000000000000" pitchFamily="2" charset="2"/>
              <a:buChar char="§"/>
            </a:pPr>
            <a:r>
              <a:rPr lang="ru-RU" sz="2800" dirty="0"/>
              <a:t>приоритет семьи в воспитании, обучении и развитии ребенка;</a:t>
            </a:r>
          </a:p>
          <a:p>
            <a:pPr lvl="1" algn="just">
              <a:buFont typeface="Wingdings" panose="05000000000000000000" pitchFamily="2" charset="2"/>
              <a:buChar char="§"/>
            </a:pPr>
            <a:r>
              <a:rPr lang="ru-RU" sz="2800" dirty="0"/>
              <a:t>открытость;</a:t>
            </a:r>
          </a:p>
          <a:p>
            <a:pPr lvl="1" algn="just">
              <a:buFont typeface="Wingdings" panose="05000000000000000000" pitchFamily="2" charset="2"/>
              <a:buChar char="§"/>
            </a:pPr>
            <a:r>
              <a:rPr lang="ru-RU" sz="2800" dirty="0"/>
              <a:t>взаимное доверие, уважение и доброжелательность во взаимоотношениях педагогов и родителей;</a:t>
            </a:r>
          </a:p>
          <a:p>
            <a:pPr lvl="1" algn="just">
              <a:buFont typeface="Wingdings" panose="05000000000000000000" pitchFamily="2" charset="2"/>
              <a:buChar char="§"/>
            </a:pPr>
            <a:r>
              <a:rPr lang="ru-RU" sz="2800" dirty="0"/>
              <a:t>индивидуально-дифференцированный подход к каждой семье;</a:t>
            </a:r>
          </a:p>
          <a:p>
            <a:pPr lvl="1" algn="just">
              <a:buFont typeface="Wingdings" panose="05000000000000000000" pitchFamily="2" charset="2"/>
              <a:buChar char="§"/>
            </a:pPr>
            <a:r>
              <a:rPr lang="ru-RU" sz="2800" dirty="0" err="1"/>
              <a:t>возрастосообразность</a:t>
            </a:r>
            <a:endParaRPr lang="ru-RU" sz="2800" dirty="0"/>
          </a:p>
          <a:p>
            <a:endParaRPr lang="ru-RU" dirty="0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24D1DED-3342-4585-BD54-3DD1BCE9BC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23224" y="5032454"/>
            <a:ext cx="1731414" cy="17192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996757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02026" y="286603"/>
            <a:ext cx="9253653" cy="1450757"/>
          </a:xfrm>
        </p:spPr>
        <p:txBody>
          <a:bodyPr>
            <a:normAutofit/>
          </a:bodyPr>
          <a:lstStyle/>
          <a:p>
            <a:r>
              <a:rPr lang="ru-RU" sz="4400" dirty="0"/>
              <a:t>Направления работы с семьями </a:t>
            </a:r>
          </a:p>
        </p:txBody>
      </p:sp>
      <p:sp>
        <p:nvSpPr>
          <p:cNvPr id="6" name="Объект 2"/>
          <p:cNvSpPr>
            <a:spLocks noGrp="1"/>
          </p:cNvSpPr>
          <p:nvPr>
            <p:ph sz="half" idx="1"/>
          </p:nvPr>
        </p:nvSpPr>
        <p:spPr>
          <a:xfrm>
            <a:off x="1122137" y="3690498"/>
            <a:ext cx="3177778" cy="1209493"/>
          </a:xfrm>
          <a:ln>
            <a:solidFill>
              <a:schemeClr val="accent1"/>
            </a:solidFill>
          </a:ln>
        </p:spPr>
        <p:txBody>
          <a:bodyPr>
            <a:noAutofit/>
          </a:bodyPr>
          <a:lstStyle/>
          <a:p>
            <a:pPr algn="ctr"/>
            <a:r>
              <a:rPr lang="ru-RU" sz="2800" dirty="0" err="1"/>
              <a:t>Диагностико</a:t>
            </a:r>
            <a:r>
              <a:rPr lang="ru-RU" sz="2800" dirty="0"/>
              <a:t>-аналитическое направление</a:t>
            </a:r>
          </a:p>
        </p:txBody>
      </p:sp>
      <p:sp>
        <p:nvSpPr>
          <p:cNvPr id="7" name="Стрелка вниз 6"/>
          <p:cNvSpPr/>
          <p:nvPr/>
        </p:nvSpPr>
        <p:spPr>
          <a:xfrm>
            <a:off x="2468710" y="2547746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/>
          </a:p>
        </p:txBody>
      </p:sp>
      <p:sp>
        <p:nvSpPr>
          <p:cNvPr id="8" name="Объект 2"/>
          <p:cNvSpPr>
            <a:spLocks noGrp="1"/>
          </p:cNvSpPr>
          <p:nvPr>
            <p:ph sz="half" idx="1"/>
          </p:nvPr>
        </p:nvSpPr>
        <p:spPr>
          <a:xfrm>
            <a:off x="4537591" y="3690497"/>
            <a:ext cx="3177778" cy="1209493"/>
          </a:xfrm>
          <a:ln>
            <a:solidFill>
              <a:schemeClr val="accent1"/>
            </a:solidFill>
          </a:ln>
        </p:spPr>
        <p:txBody>
          <a:bodyPr anchor="ctr">
            <a:noAutofit/>
          </a:bodyPr>
          <a:lstStyle/>
          <a:p>
            <a:pPr algn="ctr"/>
            <a:r>
              <a:rPr lang="ru-RU" sz="2800" dirty="0"/>
              <a:t>Просветительское направление</a:t>
            </a:r>
          </a:p>
        </p:txBody>
      </p:sp>
      <p:sp>
        <p:nvSpPr>
          <p:cNvPr id="10" name="Объект 2"/>
          <p:cNvSpPr>
            <a:spLocks noGrp="1"/>
          </p:cNvSpPr>
          <p:nvPr>
            <p:ph sz="half" idx="1"/>
          </p:nvPr>
        </p:nvSpPr>
        <p:spPr>
          <a:xfrm>
            <a:off x="8049711" y="3690497"/>
            <a:ext cx="3177778" cy="1209493"/>
          </a:xfrm>
          <a:ln>
            <a:solidFill>
              <a:schemeClr val="accent1"/>
            </a:solidFill>
          </a:ln>
        </p:spPr>
        <p:txBody>
          <a:bodyPr anchor="ctr">
            <a:noAutofit/>
          </a:bodyPr>
          <a:lstStyle/>
          <a:p>
            <a:pPr algn="ctr"/>
            <a:r>
              <a:rPr lang="ru-RU" sz="2800" dirty="0"/>
              <a:t>Консультационное направление</a:t>
            </a:r>
          </a:p>
        </p:txBody>
      </p:sp>
      <p:sp>
        <p:nvSpPr>
          <p:cNvPr id="12" name="Стрелка вниз 6">
            <a:extLst>
              <a:ext uri="{FF2B5EF4-FFF2-40B4-BE49-F238E27FC236}">
                <a16:creationId xmlns:a16="http://schemas.microsoft.com/office/drawing/2014/main" id="{DE3A1961-7BAF-7EF0-3CF4-1BB5BE1EC015}"/>
              </a:ext>
            </a:extLst>
          </p:cNvPr>
          <p:cNvSpPr/>
          <p:nvPr/>
        </p:nvSpPr>
        <p:spPr>
          <a:xfrm>
            <a:off x="5824294" y="2516163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/>
          </a:p>
        </p:txBody>
      </p:sp>
      <p:sp>
        <p:nvSpPr>
          <p:cNvPr id="13" name="Стрелка вниз 6">
            <a:extLst>
              <a:ext uri="{FF2B5EF4-FFF2-40B4-BE49-F238E27FC236}">
                <a16:creationId xmlns:a16="http://schemas.microsoft.com/office/drawing/2014/main" id="{3E7F79E0-B27E-3FCA-77E4-DA83714F5338}"/>
              </a:ext>
            </a:extLst>
          </p:cNvPr>
          <p:cNvSpPr/>
          <p:nvPr/>
        </p:nvSpPr>
        <p:spPr>
          <a:xfrm>
            <a:off x="9310144" y="2547746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0E535CA-7D0C-49BD-9160-91645DE68D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613" y="110236"/>
            <a:ext cx="1731414" cy="17192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843271"/>
      </p:ext>
    </p:extLst>
  </p:cSld>
  <p:clrMapOvr>
    <a:masterClrMapping/>
  </p:clrMapOvr>
</p:sld>
</file>

<file path=ppt/theme/theme1.xml><?xml version="1.0" encoding="utf-8"?>
<a:theme xmlns:a="http://schemas.openxmlformats.org/drawingml/2006/main" name="Ретро">
  <a:themeElements>
    <a:clrScheme name="Ретро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Ретро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Ретро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348</TotalTime>
  <Words>287</Words>
  <Application>Microsoft Office PowerPoint</Application>
  <PresentationFormat>Широкоэкранный</PresentationFormat>
  <Paragraphs>62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4" baseType="lpstr">
      <vt:lpstr>Calibri</vt:lpstr>
      <vt:lpstr>Calibri Light</vt:lpstr>
      <vt:lpstr>Wingdings</vt:lpstr>
      <vt:lpstr>Ретро</vt:lpstr>
      <vt:lpstr>Образовательная программа дошкольного образования  муниципального автономного дошкольного образовательного учреждения  «Центр развития ребенка - детский сад № 397» Ново-Савиновского района г.Казани</vt:lpstr>
      <vt:lpstr>Презентация PowerPoint</vt:lpstr>
      <vt:lpstr>Организация режима пребывания детей</vt:lpstr>
      <vt:lpstr>ОП ДО включает</vt:lpstr>
      <vt:lpstr>Возрастные и иные категории детей, на которых ориентирована ОП ДО</vt:lpstr>
      <vt:lpstr>Соотношение частей ОП ДО </vt:lpstr>
      <vt:lpstr>Взаимодействие педагогического коллектива с семьями воспитанников</vt:lpstr>
      <vt:lpstr>Взаимодействие педагогического коллектива с семьями воспитанников ДОО</vt:lpstr>
      <vt:lpstr>Направления работы с семьями </vt:lpstr>
      <vt:lpstr>Основные практические формы взаимодействия с семьей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Образовательная программа дошкольного образования</dc:title>
  <dc:creator>Менькова Нина Николаевна</dc:creator>
  <cp:lastModifiedBy>Пользователь</cp:lastModifiedBy>
  <cp:revision>17</cp:revision>
  <dcterms:created xsi:type="dcterms:W3CDTF">2023-05-23T07:08:07Z</dcterms:created>
  <dcterms:modified xsi:type="dcterms:W3CDTF">2023-12-27T10:27:34Z</dcterms:modified>
</cp:coreProperties>
</file>